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510" r:id="rId6"/>
    <p:sldId id="382" r:id="rId7"/>
    <p:sldId id="323" r:id="rId8"/>
    <p:sldId id="261" r:id="rId9"/>
    <p:sldId id="270" r:id="rId10"/>
    <p:sldId id="443" r:id="rId11"/>
    <p:sldId id="449" r:id="rId12"/>
    <p:sldId id="272" r:id="rId13"/>
    <p:sldId id="447" r:id="rId14"/>
    <p:sldId id="444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385" r:id="rId25"/>
    <p:sldId id="511" r:id="rId26"/>
    <p:sldId id="383" r:id="rId27"/>
    <p:sldId id="325" r:id="rId28"/>
    <p:sldId id="284" r:id="rId29"/>
    <p:sldId id="285" r:id="rId30"/>
    <p:sldId id="287" r:id="rId31"/>
    <p:sldId id="445" r:id="rId32"/>
    <p:sldId id="286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386" r:id="rId43"/>
    <p:sldId id="297" r:id="rId44"/>
    <p:sldId id="446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321" r:id="rId70"/>
    <p:sldId id="267" r:id="rId71"/>
    <p:sldId id="268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01"/>
    <a:srgbClr val="00B93F"/>
    <a:srgbClr val="02CCA1"/>
    <a:srgbClr val="00A2FF"/>
    <a:srgbClr val="EE3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97"/>
  </p:normalViewPr>
  <p:slideViewPr>
    <p:cSldViewPr snapToGrid="0" snapToObjects="1">
      <p:cViewPr varScale="1">
        <p:scale>
          <a:sx n="54" d="100"/>
          <a:sy n="54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静态资源：</a:t>
            </a:r>
            <a:r>
              <a:rPr lang="en-US" altLang="zh-CN"/>
              <a:t>HTML</a:t>
            </a:r>
            <a:r>
              <a:rPr lang="zh-CN" altLang="en-US"/>
              <a:t>页面、</a:t>
            </a:r>
            <a:r>
              <a:rPr lang="en-US" altLang="zh-CN"/>
              <a:t>CSS</a:t>
            </a:r>
            <a:r>
              <a:rPr lang="zh-CN" altLang="en-US">
                <a:ea typeface="宋体" charset="0"/>
              </a:rPr>
              <a:t>、</a:t>
            </a:r>
            <a:r>
              <a:rPr lang="en-US" altLang="zh-CN">
                <a:ea typeface="宋体" charset="0"/>
              </a:rPr>
              <a:t>JS</a:t>
            </a:r>
            <a:r>
              <a:rPr lang="zh-CN" altLang="en-US">
                <a:ea typeface="宋体" charset="0"/>
              </a:rPr>
              <a:t>、图片</a:t>
            </a:r>
            <a:r>
              <a:rPr lang="zh-CN" altLang="en-US">
                <a:ea typeface="宋体" charset="0"/>
              </a:rPr>
              <a:t>等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动态：动态页面，或者接口返回</a:t>
            </a:r>
            <a:r>
              <a:rPr lang="en-US" altLang="zh-CN">
                <a:ea typeface="宋体" charset="0"/>
              </a:rPr>
              <a:t>json</a:t>
            </a:r>
            <a:r>
              <a:rPr lang="zh-CN" altLang="en-US">
                <a:ea typeface="宋体" charset="0"/>
              </a:rPr>
              <a:t>数据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加密：</a:t>
            </a:r>
            <a:r>
              <a:rPr lang="en-US" altLang="zh-CN">
                <a:ea typeface="宋体" charset="0"/>
              </a:rPr>
              <a:t>HTTPS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TLS/SSL</a:t>
            </a:r>
            <a:r>
              <a:rPr lang="zh-CN" altLang="en-US">
                <a:ea typeface="宋体" charset="0"/>
              </a:rPr>
              <a:t>协议，数字签名和证书，二进制</a:t>
            </a:r>
            <a:r>
              <a:rPr lang="zh-CN" altLang="en-US">
                <a:ea typeface="宋体" charset="0"/>
              </a:rPr>
              <a:t>协议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ea typeface="宋体" charset="0"/>
              </a:rPr>
              <a:t>一个连接对应一个线程或进程开销大，切换开销，服务器执行请求、读取文件时</a:t>
            </a:r>
            <a:r>
              <a:rPr lang="zh-CN" altLang="en-US">
                <a:ea typeface="宋体" charset="0"/>
              </a:rPr>
              <a:t>空闲</a:t>
            </a:r>
            <a:endParaRPr lang="zh-CN" altLang="en-US">
              <a:ea typeface="宋体" charset="0"/>
            </a:endParaRPr>
          </a:p>
          <a:p>
            <a:r>
              <a:rPr lang="en-US" altLang="zh-CN">
                <a:ea typeface="宋体" charset="0"/>
              </a:rPr>
              <a:t>IO</a:t>
            </a:r>
            <a:r>
              <a:rPr lang="zh-CN" altLang="en-US">
                <a:ea typeface="宋体" charset="0"/>
              </a:rPr>
              <a:t>多路复用一个线程可以处理多个</a:t>
            </a:r>
            <a:r>
              <a:rPr lang="zh-CN" altLang="en-US">
                <a:ea typeface="宋体" charset="0"/>
              </a:rPr>
              <a:t>连接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多进程一个</a:t>
            </a:r>
            <a:r>
              <a:rPr lang="en-US" altLang="zh-CN">
                <a:ea typeface="宋体" charset="0"/>
              </a:rPr>
              <a:t>master</a:t>
            </a:r>
            <a:r>
              <a:rPr lang="zh-CN" altLang="en-US">
                <a:ea typeface="宋体" charset="0"/>
              </a:rPr>
              <a:t>进程多个</a:t>
            </a:r>
            <a:r>
              <a:rPr lang="en-US" altLang="zh-CN">
                <a:ea typeface="宋体" charset="0"/>
              </a:rPr>
              <a:t>worker</a:t>
            </a:r>
            <a:r>
              <a:rPr lang="zh-CN" altLang="en-US">
                <a:ea typeface="宋体" charset="0"/>
              </a:rPr>
              <a:t>进程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网络拓扑</a:t>
            </a:r>
            <a:r>
              <a:rPr lang="zh-CN" altLang="en-US"/>
              <a:t>结构，</a:t>
            </a:r>
            <a:r>
              <a:rPr lang="en-US" altLang="zh-CN"/>
              <a:t>TCP/IP</a:t>
            </a:r>
            <a:r>
              <a:rPr lang="zh-CN" altLang="en-US"/>
              <a:t>协议栈数据</a:t>
            </a:r>
            <a:r>
              <a:rPr lang="zh-CN" altLang="en-US"/>
              <a:t>流动</a:t>
            </a:r>
            <a:endParaRPr lang="zh-CN" altLang="en-US"/>
          </a:p>
          <a:p>
            <a:r>
              <a:rPr lang="zh-CN" altLang="en-US"/>
              <a:t>无状态，协议层面不会维护一个会话长连接（浏览器可能实现连接复用机制，但服务器调用一般</a:t>
            </a:r>
            <a:r>
              <a:rPr lang="zh-CN" altLang="en-US"/>
              <a:t>没有），</a:t>
            </a:r>
            <a:r>
              <a:rPr lang="en-US" altLang="zh-CN"/>
              <a:t>cookie</a:t>
            </a:r>
            <a:r>
              <a:rPr lang="zh-CN" altLang="en-US"/>
              <a:t>和</a:t>
            </a:r>
            <a:r>
              <a:rPr lang="en-US" altLang="zh-CN"/>
              <a:t>session</a:t>
            </a:r>
            <a:r>
              <a:rPr lang="zh-CN" altLang="en-US"/>
              <a:t>那种是通过携带指定数据来表明为同一个会话，是实现</a:t>
            </a:r>
            <a:r>
              <a:rPr lang="zh-CN" altLang="en-US"/>
              <a:t>层面。</a:t>
            </a:r>
            <a:endParaRPr lang="zh-CN" altLang="en-US"/>
          </a:p>
          <a:p>
            <a:r>
              <a:rPr lang="zh-CN" altLang="en-US"/>
              <a:t>文本协议，二进制</a:t>
            </a:r>
            <a:r>
              <a:rPr lang="zh-CN" altLang="en-US"/>
              <a:t>数据都可以解码为文本字符，底层传输</a:t>
            </a:r>
            <a:r>
              <a:rPr lang="zh-CN" altLang="en-US"/>
              <a:t>仍为</a:t>
            </a:r>
            <a:r>
              <a:rPr lang="zh-CN" altLang="en-US"/>
              <a:t>二进制</a:t>
            </a:r>
            <a:endParaRPr lang="zh-CN" altLang="en-US"/>
          </a:p>
          <a:p>
            <a:r>
              <a:rPr lang="en-US" altLang="zh-CN"/>
              <a:t>URL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/>
              <a:t>parameters</a:t>
            </a:r>
            <a:r>
              <a:rPr lang="zh-CN" altLang="en-US"/>
              <a:t>也叫</a:t>
            </a:r>
            <a:r>
              <a:rPr lang="en-US" altLang="zh-CN"/>
              <a:t>query string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anchor</a:t>
            </a:r>
            <a:r>
              <a:rPr lang="zh-CN" altLang="en-US">
                <a:ea typeface="宋体" charset="0"/>
              </a:rPr>
              <a:t>也叫</a:t>
            </a:r>
            <a:r>
              <a:rPr lang="en-US" altLang="zh-CN">
                <a:ea typeface="宋体" charset="0"/>
              </a:rPr>
              <a:t>fragment</a:t>
            </a:r>
            <a:r>
              <a:rPr lang="zh-CN" altLang="en-US">
                <a:ea typeface="宋体" charset="0"/>
              </a:rPr>
              <a:t>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封面02">
    <p:bg>
      <p:bgPr>
        <a:solidFill>
          <a:srgbClr val="143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8DundefineddJhFDMNundefinedZMRGtpurL.jpg" descr="8DundefineddJhFDMNundefinedZMRGtpurL.jpg"/>
          <p:cNvPicPr>
            <a:picLocks noChangeAspect="1"/>
          </p:cNvPicPr>
          <p:nvPr/>
        </p:nvPicPr>
        <p:blipFill>
          <a:blip r:embed="rId2">
            <a:alphaModFix amt="59731"/>
          </a:blip>
          <a:srcRect b="15591"/>
          <a:stretch>
            <a:fillRect/>
          </a:stretch>
        </p:blipFill>
        <p:spPr>
          <a:xfrm>
            <a:off x="0" y="0"/>
            <a:ext cx="24384089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这里是演讲标题文本"/>
          <p:cNvSpPr txBox="1">
            <a:spLocks noGrp="1"/>
          </p:cNvSpPr>
          <p:nvPr>
            <p:ph type="title" hasCustomPrompt="1"/>
          </p:nvPr>
        </p:nvSpPr>
        <p:spPr>
          <a:xfrm>
            <a:off x="621581" y="5753672"/>
            <a:ext cx="23140838" cy="2663354"/>
          </a:xfrm>
          <a:prstGeom prst="rect">
            <a:avLst/>
          </a:prstGeom>
        </p:spPr>
        <p:txBody>
          <a:bodyPr/>
          <a:lstStyle>
            <a:lvl1pPr algn="ctr">
              <a:defRPr sz="10000" b="0" i="0">
                <a:solidFill>
                  <a:srgbClr val="FFFFFF"/>
                </a:solidFill>
                <a:latin typeface="MI Lan Pro" panose="02000500000000000000" pitchFamily="2" charset="-122"/>
                <a:ea typeface="MI Lan Pro" panose="02000500000000000000" pitchFamily="2" charset="-122"/>
              </a:defRPr>
            </a:lvl1pPr>
          </a:lstStyle>
          <a:p>
            <a:r>
              <a:rPr dirty="0" err="1"/>
              <a:t>这里是演讲标题文本</a:t>
            </a:r>
            <a:endParaRPr dirty="0"/>
          </a:p>
        </p:txBody>
      </p:sp>
      <p:sp>
        <p:nvSpPr>
          <p:cNvPr id="15" name="演讲者姓名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161876" y="8594169"/>
            <a:ext cx="18060248" cy="877163"/>
          </a:xfrm>
          <a:prstGeom prst="rect">
            <a:avLst/>
          </a:prstGeom>
        </p:spPr>
        <p:txBody>
          <a:bodyPr lIns="68580" tIns="68580" rIns="68580" bIns="68580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4800" b="0" i="0">
                <a:solidFill>
                  <a:srgbClr val="FFFFFF"/>
                </a:solidFill>
                <a:latin typeface="MI Lan Pro Normal" panose="02000500000000000000" pitchFamily="2" charset="-122"/>
                <a:ea typeface="MI Lan Pro Normal" panose="02000500000000000000" pitchFamily="2" charset="-122"/>
                <a:cs typeface="MI Lan Pro Normal" panose="02000500000000000000" pitchFamily="2" charset="-122"/>
                <a:sym typeface="Helvetica Neue Light" panose="02000503000000020004"/>
              </a:defRPr>
            </a:lvl1pPr>
          </a:lstStyle>
          <a:p>
            <a:r>
              <a:rPr dirty="0" err="1"/>
              <a:t>演讲者姓名</a:t>
            </a:r>
            <a:endParaRPr dirty="0"/>
          </a:p>
        </p:txBody>
      </p:sp>
      <p:pic>
        <p:nvPicPr>
          <p:cNvPr id="16" name="颜色=反白.png" descr="颜色=反白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白色透明底色.png" descr="白色透明底色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139" y="1752807"/>
            <a:ext cx="3823722" cy="38237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Union.png" descr="Un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162" y="11936755"/>
            <a:ext cx="2975676" cy="5486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715922" y="12776782"/>
            <a:ext cx="4266680" cy="5765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"/>
          <p:cNvSpPr/>
          <p:nvPr/>
        </p:nvSpPr>
        <p:spPr>
          <a:xfrm>
            <a:off x="0" y="2033250"/>
            <a:ext cx="24384001" cy="9726548"/>
          </a:xfrm>
          <a:prstGeom prst="rect">
            <a:avLst/>
          </a:prstGeom>
          <a:solidFill>
            <a:srgbClr val="143C9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pic>
        <p:nvPicPr>
          <p:cNvPr id="27" name="8DundefineddJhFDMNundefinedZMRGtpurL.jpg" descr="8DundefineddJhFDMNundefinedZMRGtpurL.jpg"/>
          <p:cNvPicPr>
            <a:picLocks noChangeAspect="1"/>
          </p:cNvPicPr>
          <p:nvPr/>
        </p:nvPicPr>
        <p:blipFill>
          <a:blip r:embed="rId2">
            <a:alphaModFix amt="50469"/>
          </a:blip>
          <a:srcRect t="29064" b="11112"/>
          <a:stretch>
            <a:fillRect/>
          </a:stretch>
        </p:blipFill>
        <p:spPr>
          <a:xfrm>
            <a:off x="-58911" y="2019965"/>
            <a:ext cx="24484078" cy="9760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" name="这里是演讲标题文本"/>
          <p:cNvSpPr txBox="1">
            <a:spLocks noGrp="1"/>
          </p:cNvSpPr>
          <p:nvPr>
            <p:ph type="title" hasCustomPrompt="1"/>
          </p:nvPr>
        </p:nvSpPr>
        <p:spPr>
          <a:xfrm>
            <a:off x="621581" y="6077162"/>
            <a:ext cx="23140838" cy="2208655"/>
          </a:xfrm>
          <a:prstGeom prst="rect">
            <a:avLst/>
          </a:prstGeom>
        </p:spPr>
        <p:txBody>
          <a:bodyPr/>
          <a:lstStyle>
            <a:lvl1pPr algn="ctr">
              <a:defRPr sz="9600">
                <a:solidFill>
                  <a:srgbClr val="FFFFFF"/>
                </a:solidFill>
              </a:defRPr>
            </a:lvl1pPr>
          </a:lstStyle>
          <a:p>
            <a:r>
              <a:rPr dirty="0" err="1"/>
              <a:t>这里是演讲标题文本</a:t>
            </a:r>
            <a:endParaRPr dirty="0"/>
          </a:p>
        </p:txBody>
      </p:sp>
      <p:sp>
        <p:nvSpPr>
          <p:cNvPr id="29" name="演讲者姓名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161876" y="8374312"/>
            <a:ext cx="18060248" cy="877163"/>
          </a:xfrm>
          <a:prstGeom prst="rect">
            <a:avLst/>
          </a:prstGeom>
        </p:spPr>
        <p:txBody>
          <a:bodyPr lIns="68580" tIns="68580" rIns="68580" bIns="68580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4800" b="0" i="0">
                <a:solidFill>
                  <a:srgbClr val="FFFFFF"/>
                </a:solidFill>
                <a:latin typeface="MI Lan Pro Normal" panose="02000500000000000000" pitchFamily="2" charset="-122"/>
                <a:ea typeface="MI Lan Pro Normal" panose="02000500000000000000" pitchFamily="2" charset="-122"/>
                <a:cs typeface="MI Lan Pro Normal" panose="02000500000000000000" pitchFamily="2" charset="-122"/>
                <a:sym typeface="Helvetica Neue Light" panose="02000503000000020004"/>
              </a:defRPr>
            </a:lvl1pPr>
          </a:lstStyle>
          <a:p>
            <a:r>
              <a:rPr dirty="0" err="1"/>
              <a:t>演讲者姓名</a:t>
            </a:r>
            <a:endParaRPr dirty="0"/>
          </a:p>
        </p:txBody>
      </p:sp>
      <p:pic>
        <p:nvPicPr>
          <p:cNvPr id="30" name="Group 4.png" descr="Group 4.png"/>
          <p:cNvPicPr>
            <a:picLocks noChangeAspect="1"/>
          </p:cNvPicPr>
          <p:nvPr/>
        </p:nvPicPr>
        <p:blipFill>
          <a:blip r:embed="rId3"/>
          <a:srcRect l="38600"/>
          <a:stretch>
            <a:fillRect/>
          </a:stretch>
        </p:blipFill>
        <p:spPr>
          <a:xfrm>
            <a:off x="10989629" y="12496910"/>
            <a:ext cx="2386633" cy="4516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颜色=橙色.png" descr="颜色=橙色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白色透明底色.png" descr="白色透明底色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032" y="3324730"/>
            <a:ext cx="2663936" cy="2663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715922" y="12776782"/>
            <a:ext cx="4266680" cy="5765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这里是演讲标题文本"/>
          <p:cNvSpPr txBox="1">
            <a:spLocks noGrp="1"/>
          </p:cNvSpPr>
          <p:nvPr>
            <p:ph type="title" hasCustomPrompt="1"/>
          </p:nvPr>
        </p:nvSpPr>
        <p:spPr>
          <a:xfrm>
            <a:off x="621581" y="5753672"/>
            <a:ext cx="23140838" cy="2208656"/>
          </a:xfrm>
          <a:prstGeom prst="rect">
            <a:avLst/>
          </a:prstGeom>
        </p:spPr>
        <p:txBody>
          <a:bodyPr/>
          <a:lstStyle>
            <a:lvl1pPr algn="ctr">
              <a:defRPr sz="14000" b="0">
                <a:solidFill>
                  <a:srgbClr val="143C96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</a:lstStyle>
          <a:p>
            <a:r>
              <a:t>这里是演讲标题文本</a:t>
            </a:r>
          </a:p>
        </p:txBody>
      </p:sp>
      <p:sp>
        <p:nvSpPr>
          <p:cNvPr id="41" name="演讲者姓名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161876" y="8426194"/>
            <a:ext cx="18060248" cy="1153161"/>
          </a:xfrm>
          <a:prstGeom prst="rect">
            <a:avLst/>
          </a:prstGeom>
        </p:spPr>
        <p:txBody>
          <a:bodyPr lIns="68580" tIns="68580" rIns="68580" bIns="68580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6000">
                <a:solidFill>
                  <a:srgbClr val="434343"/>
                </a:solidFill>
                <a:latin typeface="MI Lan Pro Normal"/>
                <a:ea typeface="MI Lan Pro Normal"/>
                <a:cs typeface="MI Lan Pro Normal"/>
                <a:sym typeface="MI Lan Pro Normal"/>
              </a:defRPr>
            </a:lvl1pPr>
          </a:lstStyle>
          <a:p>
            <a:r>
              <a:t>演讲者姓名</a:t>
            </a:r>
          </a:p>
        </p:txBody>
      </p:sp>
      <p:pic>
        <p:nvPicPr>
          <p:cNvPr id="42" name="Union.png" descr="Un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70" y="1704745"/>
            <a:ext cx="3585061" cy="35850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Group 4.png" descr="Group 4.png"/>
          <p:cNvPicPr>
            <a:picLocks noChangeAspect="1"/>
          </p:cNvPicPr>
          <p:nvPr/>
        </p:nvPicPr>
        <p:blipFill>
          <a:blip r:embed="rId3"/>
          <a:srcRect l="38600"/>
          <a:stretch>
            <a:fillRect/>
          </a:stretch>
        </p:blipFill>
        <p:spPr>
          <a:xfrm>
            <a:off x="10989629" y="12496910"/>
            <a:ext cx="2386633" cy="4516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" name="图像" descr="图像"/>
          <p:cNvPicPr>
            <a:picLocks noChangeAspect="1"/>
          </p:cNvPicPr>
          <p:nvPr/>
        </p:nvPicPr>
        <p:blipFill>
          <a:blip r:embed="rId4"/>
          <a:srcRect l="9855" t="27827"/>
          <a:stretch>
            <a:fillRect/>
          </a:stretch>
        </p:blipFill>
        <p:spPr>
          <a:xfrm>
            <a:off x="0" y="0"/>
            <a:ext cx="8226982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图像" descr="图像"/>
          <p:cNvPicPr>
            <a:picLocks noChangeAspect="1"/>
          </p:cNvPicPr>
          <p:nvPr/>
        </p:nvPicPr>
        <p:blipFill>
          <a:blip r:embed="rId4"/>
          <a:srcRect l="9855" t="27827"/>
          <a:stretch>
            <a:fillRect/>
          </a:stretch>
        </p:blipFill>
        <p:spPr>
          <a:xfrm rot="10800000">
            <a:off x="16157018" y="9144000"/>
            <a:ext cx="8226983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" name="颜色=橙色.png" descr="颜色=橙色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715922" y="12776782"/>
            <a:ext cx="4266680" cy="5765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161876" y="4494083"/>
            <a:ext cx="18060247" cy="4084368"/>
          </a:xfrm>
          <a:prstGeom prst="rect">
            <a:avLst/>
          </a:prstGeom>
        </p:spPr>
        <p:txBody>
          <a:bodyPr/>
          <a:lstStyle>
            <a:lvl1pPr algn="ctr">
              <a:defRPr sz="12600" u="sng">
                <a:solidFill>
                  <a:srgbClr val="143C96"/>
                </a:solidFill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pic>
        <p:nvPicPr>
          <p:cNvPr id="55" name="白底.png" descr="白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2" y="601131"/>
            <a:ext cx="923926" cy="923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颜色=橙色.png" descr="颜色=橙色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715922" y="12776782"/>
            <a:ext cx="4266680" cy="5765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946694" y="946750"/>
            <a:ext cx="18490612" cy="16046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704392" y="2997479"/>
            <a:ext cx="20975216" cy="9005945"/>
          </a:xfrm>
          <a:prstGeom prst="rect">
            <a:avLst/>
          </a:prstGeom>
        </p:spPr>
        <p:txBody>
          <a:bodyPr/>
          <a:lstStyle>
            <a:lvl2pPr marL="1123950" indent="-474345"/>
            <a:lvl3pPr marL="1788160" indent="-487680"/>
            <a:lvl4pPr marL="2475230" indent="-525145"/>
            <a:lvl5pPr marL="3125470" indent="-525145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75" name="白底.png" descr="白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2" y="601131"/>
            <a:ext cx="923926" cy="923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颜色=橙色.png" descr="颜色=橙色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124070" y="946750"/>
            <a:ext cx="16457194" cy="160460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124070" y="2573323"/>
            <a:ext cx="21555538" cy="986768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2pPr marL="1261110" indent="-610870"/>
            <a:lvl3pPr marL="1757680" indent="-457200"/>
            <a:lvl4pPr marL="2626995" indent="-676910"/>
            <a:lvl5pPr marL="3277235" indent="-676910"/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pic>
        <p:nvPicPr>
          <p:cNvPr id="4" name="白底.png" descr="白底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8342" y="601131"/>
            <a:ext cx="923926" cy="923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颜色=橙色.png" descr="颜色=橙色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892776" y="601131"/>
            <a:ext cx="924115" cy="9241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043325" y="12973931"/>
            <a:ext cx="610781" cy="5765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defTabSz="914400">
              <a:defRPr sz="2200" b="0">
                <a:solidFill>
                  <a:srgbClr val="ED7D31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antinghei SC Extralight" panose="02000000000000000000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none" spc="0" baseline="0">
          <a:solidFill>
            <a:srgbClr val="2E2E2E"/>
          </a:solidFill>
          <a:uFillTx/>
          <a:latin typeface="MI Lan Pro" panose="02000500000000000000" pitchFamily="2" charset="-122"/>
          <a:ea typeface="MI Lan Pro" panose="02000500000000000000" pitchFamily="2" charset="-122"/>
          <a:cs typeface="Helvetica Neue" panose="02000503000000020004"/>
          <a:sym typeface="Helvetica Neue" panose="02000503000000020004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400" b="1" i="0" u="none" strike="noStrike" cap="none" spc="0" baseline="0">
          <a:solidFill>
            <a:srgbClr val="2E2E2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titleStyle>
    <p:bodyStyle>
      <a:lvl1pPr marL="457200" marR="0" indent="-457200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MI Lan Pro Normal" panose="02000500000000000000" pitchFamily="2" charset="-122"/>
          <a:ea typeface="MI Lan Pro Normal" panose="02000500000000000000" pitchFamily="2" charset="-122"/>
          <a:cs typeface="Helvetica Neue" panose="02000503000000020004"/>
          <a:sym typeface="Helvetica Neue" panose="02000503000000020004"/>
        </a:defRPr>
      </a:lvl1pPr>
      <a:lvl2pPr marL="1123950" marR="0" indent="-4743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–"/>
        <a:defRPr sz="4200" b="0" i="0" u="none" strike="noStrike" cap="none" spc="0" baseline="0">
          <a:solidFill>
            <a:srgbClr val="313131"/>
          </a:solidFill>
          <a:uFillTx/>
          <a:latin typeface="MI Lan Pro Normal" panose="02000500000000000000" pitchFamily="2" charset="-122"/>
          <a:ea typeface="MI Lan Pro Normal" panose="02000500000000000000" pitchFamily="2" charset="-122"/>
          <a:cs typeface="Helvetica Neue" panose="02000503000000020004"/>
          <a:sym typeface="Helvetica Neue" panose="02000503000000020004"/>
        </a:defRPr>
      </a:lvl2pPr>
      <a:lvl3pPr marL="1788160" marR="0" indent="-487680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MI Lan Pro Normal" panose="02000500000000000000" pitchFamily="2" charset="-122"/>
          <a:ea typeface="MI Lan Pro Normal" panose="02000500000000000000" pitchFamily="2" charset="-122"/>
          <a:cs typeface="Helvetica Neue" panose="02000503000000020004"/>
          <a:sym typeface="Helvetica Neue" panose="02000503000000020004"/>
        </a:defRPr>
      </a:lvl3pPr>
      <a:lvl4pPr marL="247523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–"/>
        <a:defRPr sz="4200" b="0" i="0" u="none" strike="noStrike" cap="none" spc="0" baseline="0">
          <a:solidFill>
            <a:srgbClr val="313131"/>
          </a:solidFill>
          <a:uFillTx/>
          <a:latin typeface="MI Lan Pro Normal" panose="02000500000000000000" pitchFamily="2" charset="-122"/>
          <a:ea typeface="MI Lan Pro Normal" panose="02000500000000000000" pitchFamily="2" charset="-122"/>
          <a:cs typeface="Helvetica Neue" panose="02000503000000020004"/>
          <a:sym typeface="Helvetica Neue" panose="02000503000000020004"/>
        </a:defRPr>
      </a:lvl4pPr>
      <a:lvl5pPr marL="312547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»"/>
        <a:defRPr sz="4200" b="0" i="0" u="none" strike="noStrike" cap="none" spc="0" baseline="0">
          <a:solidFill>
            <a:srgbClr val="313131"/>
          </a:solidFill>
          <a:uFillTx/>
          <a:latin typeface="MI Lan Pro Normal" panose="02000500000000000000" pitchFamily="2" charset="-122"/>
          <a:ea typeface="MI Lan Pro Normal" panose="02000500000000000000" pitchFamily="2" charset="-122"/>
          <a:cs typeface="Helvetica Neue" panose="02000503000000020004"/>
          <a:sym typeface="Helvetica Neue" panose="02000503000000020004"/>
        </a:defRPr>
      </a:lvl5pPr>
      <a:lvl6pPr marL="377571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2595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7619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26430" marR="0" indent="-525145" algn="l" defTabSz="91440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 panose="020B0604020202020204"/>
        <a:buChar char="•"/>
        <a:defRPr sz="4200" b="0" i="0" u="none" strike="noStrike" cap="none" spc="0" baseline="0">
          <a:solidFill>
            <a:srgbClr val="313131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1pPr>
      <a:lvl2pPr marL="0" marR="0" indent="65024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2pPr>
      <a:lvl3pPr marL="0" marR="0" indent="130048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3pPr>
      <a:lvl4pPr marL="0" marR="0" indent="195008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4pPr>
      <a:lvl5pPr marL="0" marR="0" indent="260032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5pPr>
      <a:lvl6pPr marL="0" marR="0" indent="325056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6pPr>
      <a:lvl7pPr marL="0" marR="0" indent="390080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7pPr>
      <a:lvl8pPr marL="0" marR="0" indent="455104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8pPr>
      <a:lvl9pPr marL="0" marR="0" indent="5201285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ntinghei SC Extralight" panose="020000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datatracker.ietf.org/doc/html/rfc5246" TargetMode="External"/><Relationship Id="rId2" Type="http://schemas.openxmlformats.org/officeDocument/2006/relationships/hyperlink" Target="https://datatracker.ietf.org/doc/html/rfc3875" TargetMode="External"/><Relationship Id="rId1" Type="http://schemas.openxmlformats.org/officeDocument/2006/relationships/hyperlink" Target="https://datatracker.ietf.org/doc/html/rfc2616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这是演讲标题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0410">
              <a:defRPr sz="11340"/>
            </a:lvl1pPr>
          </a:lstStyle>
          <a:p>
            <a:r>
              <a:rPr lang="zh-CN"/>
              <a:t>实现</a:t>
            </a:r>
            <a:r>
              <a:rPr lang="en-US" altLang="zh-CN"/>
              <a:t>HTTP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111" name="演讲者姓名"/>
          <p:cNvSpPr txBox="1">
            <a:spLocks noGrp="1"/>
          </p:cNvSpPr>
          <p:nvPr>
            <p:ph type="body" sz="quarter" idx="21"/>
          </p:nvPr>
        </p:nvSpPr>
        <p:spPr>
          <a:xfrm>
            <a:off x="3161876" y="8426194"/>
            <a:ext cx="18060248" cy="1060450"/>
          </a:xfrm>
          <a:prstGeom prst="rect">
            <a:avLst/>
          </a:prstGeom>
        </p:spPr>
        <p:txBody>
          <a:bodyPr/>
          <a:lstStyle/>
          <a:p>
            <a:r>
              <a:rPr lang="zh-CN" dirty="0">
                <a:latin typeface="Lantinghei SC Extralight" panose="02000000000000000000" charset="-122"/>
                <a:ea typeface="Lantinghei SC Extralight" panose="02000000000000000000" charset="-122"/>
              </a:rPr>
              <a:t>张林伟</a:t>
            </a:r>
            <a:endParaRPr lang="zh-CN" dirty="0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请求和响应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报文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1460480" cy="32283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GET 获取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资源 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POST 创建资源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PUT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/PATCH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修改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资源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DELETE 删除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资源  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请求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方法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9" name="正文样式用于整个PPT文档的主要文字内容；…"/>
          <p:cNvSpPr txBox="1">
            <a:spLocks noGrp="1"/>
          </p:cNvSpPr>
          <p:nvPr/>
        </p:nvSpPr>
        <p:spPr>
          <a:xfrm>
            <a:off x="1447800" y="8676005"/>
            <a:ext cx="13153390" cy="296037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2xx 成功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3xx 重定向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4xx 客户端错误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5xx 服务端错误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0" name="需要重点突出的文字内容"/>
          <p:cNvSpPr txBox="1"/>
          <p:nvPr/>
        </p:nvSpPr>
        <p:spPr>
          <a:xfrm>
            <a:off x="1447800" y="717232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响应状态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码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理解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3780790"/>
            <a:ext cx="22374860" cy="7609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后端服务提供的接口统一都是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POST方法，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最佳实践应该是什么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- RESTful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风格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API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，通常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URL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定位资源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方法代表操作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可读性好，便于协作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），如，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- GET /products       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代表查询产品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列表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 -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GET /products/3    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代表查询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id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的产品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- POST /products    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代表创建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产品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- PUT /products/3    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全量修改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id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的产品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- PATCH /products/3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代表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局部修改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id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的产品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- DELETE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/products/3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代表删除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id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的产品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- 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GET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请求通常是不带副作用（修改数据），浏览器可能会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缓存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返回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的内容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38315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实际案例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分析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理解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3780790"/>
            <a:ext cx="21365845" cy="7452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后端服务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响应码只用200和500，最佳实践应该是什么？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- 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RESTful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风格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API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，状态码是有不同含义的，表示此次请求的结果，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  - 200 OK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请求成功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   - 400 Bad Request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请求语法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/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格式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/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参数错误，服务器无法理解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  - 401 Unauthorized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未认证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-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浏览器对某些状态码会有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特殊行为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（最典型如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301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永久重定向、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307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临时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重定向）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总结：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RESTful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风格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API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，看U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RL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就知道要什么，看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HTTP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方法就知道干什么，看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HTTP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状态码就知道结果如何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38315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实际案例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分析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请求和响应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报文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4456410" cy="4608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MIMIE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来描述并标记多媒体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内容 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text/html html格式文本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text/plain 普通ascii文本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image/jpeg jpeg格式图片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image/gif gif格式图片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6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application/vnd.ms-powerpoint 微软ppt格式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首部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 Content-T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ype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9" name="正文样式用于整个PPT文档的主要文字内容；…"/>
          <p:cNvSpPr txBox="1">
            <a:spLocks noGrp="1"/>
          </p:cNvSpPr>
          <p:nvPr/>
        </p:nvSpPr>
        <p:spPr>
          <a:xfrm>
            <a:off x="1447800" y="10200640"/>
            <a:ext cx="13153390" cy="209931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Content-Length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代表主体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字节数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计算主体字节数时，是计算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主体编码和压缩后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值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0" name="需要重点突出的文字内容"/>
          <p:cNvSpPr txBox="1"/>
          <p:nvPr/>
        </p:nvSpPr>
        <p:spPr>
          <a:xfrm>
            <a:off x="1447800" y="8696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首部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 Content-Length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6355" y="9203690"/>
            <a:ext cx="11075035" cy="3096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9188450" cy="52057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1. Socket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创建、绑定与监听 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多线程处理客户端连接</a:t>
            </a:r>
            <a:endParaRPr lang="en-US" altLang="zh-CN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3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读取客户端发送内容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4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从原始字节内容解析请求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5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获取服务器上指定静态资源并构建响应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6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将响应转换成字节内容并发送客户端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7.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关闭连接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实现步骤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9345295" cy="150114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Socket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是操作系统提供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的一组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API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，封装了传输层（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TCP/UDP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）通信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细节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1.Socket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创建、绑定与监听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8335" y="2210435"/>
            <a:ext cx="7184390" cy="7296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5708015"/>
            <a:ext cx="8390890" cy="7754620"/>
          </a:xfrm>
          <a:prstGeom prst="rect">
            <a:avLst/>
          </a:prstGeom>
        </p:spPr>
      </p:pic>
      <p:sp>
        <p:nvSpPr>
          <p:cNvPr id="5" name="正文样式用于整个PPT文档的主要文字内容；…"/>
          <p:cNvSpPr txBox="1">
            <a:spLocks noGrp="1"/>
          </p:cNvSpPr>
          <p:nvPr/>
        </p:nvSpPr>
        <p:spPr>
          <a:xfrm>
            <a:off x="1414145" y="5662930"/>
            <a:ext cx="7005955" cy="502221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socket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，初始化 socket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bind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，绑定 IP 地址和端口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listen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，开始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监听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accept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，接收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连接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send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，发送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数据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6.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recv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，接收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数据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9188450" cy="52057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循环接受（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accept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连接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新建线程执行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请求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多线程处理客户端连接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6600" y="3222625"/>
            <a:ext cx="92710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0" y="6979920"/>
            <a:ext cx="10528300" cy="3035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6977995" cy="31616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recv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读取客户端发送字节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内容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如果首部有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Content-Length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，需要读取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指</a:t>
            </a:r>
            <a:r>
              <a:rPr lang="zh-CN" altLang="en-US" sz="3600" b="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长度的字节内容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如果首部没有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Content-Length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或者方法为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GET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，则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读到空行则结束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读取客户端发送内容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775" y="7649210"/>
            <a:ext cx="10328910" cy="3780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0592435" cy="32988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需要对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uri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内容进行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解码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（如浏览器会对中文字符进行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编码）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首部存在如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Content-Encoding: gzip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，需要对主体进行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解压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4.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Demibold" panose="02000000000000000000" charset="-122"/>
                <a:sym typeface="+mn-ea"/>
              </a:rPr>
              <a:t>从原始字节内容解析请求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1695" y="3379470"/>
            <a:ext cx="11593830" cy="8984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5" y="7959090"/>
            <a:ext cx="8611235" cy="28778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2910185" cy="52057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判断是否为静态资源请求（可以通过请求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path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后缀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/xx.jpeg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；也可以协商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/html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/xx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为静态资源请求；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path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/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一般默认为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/index.html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拼接静态资源根目录和请求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path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，得到静态资源绝对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路径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如果静态资源存在，则读取静态资源字节内容并构建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200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响应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；如果静态资源不存在则构建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404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响应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677606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5.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Demibold" panose="02000000000000000000" charset="-122"/>
                <a:sym typeface="+mn-ea"/>
              </a:rPr>
              <a:t>获取服务器上指定静态资源并构建响应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7195" y="3656330"/>
            <a:ext cx="9548495" cy="1687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55" y="6180455"/>
            <a:ext cx="9563100" cy="5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0" y="9248140"/>
            <a:ext cx="5793740" cy="2654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9860" y="3823970"/>
            <a:ext cx="21555710" cy="36582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上层技术不断更迭，而底层原理/协议/思想是不变的（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TCP/IP/HTTP几十年没变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），而这些知识才是一个优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秀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程序员的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核心竞争力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互联网的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繁荣离不开TCP/IP/HTTP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Demibold" panose="02000000000000000000" charset="-122"/>
              </a:rPr>
              <a:t>等协议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，因此有必要深入理解这些底层协议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个人理解有限，希望抛砖引玉，和大家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一起讨论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，加强对这些底层协议的理解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36" y="2219232"/>
            <a:ext cx="21318238" cy="16046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为什么分享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3" name="正文样式用于整个PPT文档的主要文字内容；…"/>
          <p:cNvSpPr txBox="1">
            <a:spLocks noGrp="1"/>
          </p:cNvSpPr>
          <p:nvPr/>
        </p:nvSpPr>
        <p:spPr>
          <a:xfrm>
            <a:off x="1332316" y="9117897"/>
            <a:ext cx="21555538" cy="278778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261110" marR="0" indent="-61087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5768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626995" marR="0" indent="-67691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277235" marR="0" indent="-67691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如何实现一个简单的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静态资源</a:t>
            </a:r>
            <a:r>
              <a:rPr lang="en-US" sz="36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动态技术</a:t>
            </a:r>
            <a:r>
              <a:rPr lang="zh-CN" sz="360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原理</a:t>
            </a: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、如何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加密HTTP</a:t>
            </a: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通信（HTTPS）</a:t>
            </a:r>
            <a:endParaRPr sz="3600" b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如何实现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文本协议</a:t>
            </a:r>
            <a:r>
              <a:rPr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和</a:t>
            </a:r>
            <a:r>
              <a:rPr sz="360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二进制协议</a:t>
            </a:r>
            <a:endParaRPr sz="360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这些技术的</a:t>
            </a:r>
            <a:r>
              <a:rPr lang="zh-CN" altLang="en-US" sz="360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常见应用</a:t>
            </a:r>
            <a:endParaRPr lang="zh-CN" altLang="en-US" sz="360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4" name="需要重点突出的文字内容"/>
          <p:cNvSpPr txBox="1"/>
          <p:nvPr/>
        </p:nvSpPr>
        <p:spPr>
          <a:xfrm>
            <a:off x="1295391" y="7482112"/>
            <a:ext cx="21318238" cy="16046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你能学到什么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2910185" cy="16046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将响应转换成字节内容并通过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send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发送给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677606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6.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Demibold" panose="02000000000000000000" charset="-122"/>
                <a:sym typeface="+mn-ea"/>
              </a:rPr>
              <a:t>将响应转换成字节内容并发送客户端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9955" y="4452620"/>
            <a:ext cx="11570970" cy="2262505"/>
          </a:xfrm>
          <a:prstGeom prst="rect">
            <a:avLst/>
          </a:prstGeom>
        </p:spPr>
      </p:pic>
      <p:sp>
        <p:nvSpPr>
          <p:cNvPr id="4" name="需要重点突出的文字内容"/>
          <p:cNvSpPr txBox="1"/>
          <p:nvPr/>
        </p:nvSpPr>
        <p:spPr>
          <a:xfrm>
            <a:off x="1414145" y="7005955"/>
            <a:ext cx="1677606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7.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关闭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连接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/>
        </p:nvSpPr>
        <p:spPr>
          <a:xfrm>
            <a:off x="1414145" y="8610600"/>
            <a:ext cx="12910185" cy="160464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如果首部有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Connection: keep-alive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，则保持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开启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330" y="7124065"/>
            <a:ext cx="3939540" cy="5350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实现静态资源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6810990" cy="23355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curl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进行测试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telnet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测试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chrome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测试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57145"/>
            <a:ext cx="1677606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测试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145" y="7005955"/>
            <a:ext cx="5894070" cy="6012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7082790"/>
            <a:ext cx="5327650" cy="6012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150" y="8107680"/>
            <a:ext cx="6968490" cy="2493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总结和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启发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578610" y="4161790"/>
            <a:ext cx="21226780" cy="49015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应用层协议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基于Socket 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API实现，本质就是按照协议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发送和接收指定格式数据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文本协议都会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带有编码信息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，要么默认，要么显示指定，由于需要编解码，会比二进制协议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慢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（因此尽量不要携带无关信息）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</a:t>
            </a:r>
            <a:r>
              <a:rPr 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相同信息量需要更多传输比特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TCP连接建立需要三次握手（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多次网络来回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），尽量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复用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连接，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合并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请求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1.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静态资源服务器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2" name="第一部分"/>
          <p:cNvSpPr txBox="1">
            <a:spLocks noGrp="1"/>
          </p:cNvSpPr>
          <p:nvPr/>
        </p:nvSpPr>
        <p:spPr>
          <a:xfrm>
            <a:off x="3162511" y="481591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2.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服务器动态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技术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3" name="第一部分"/>
          <p:cNvSpPr txBox="1">
            <a:spLocks noGrp="1"/>
          </p:cNvSpPr>
          <p:nvPr/>
        </p:nvSpPr>
        <p:spPr>
          <a:xfrm>
            <a:off x="3161876" y="830079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3.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服务器加密通信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2.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服务器动态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技术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6259830" y="5646420"/>
            <a:ext cx="11335385" cy="4084955"/>
          </a:xfrm>
          <a:prstGeom prst="rect">
            <a:avLst/>
          </a:prstGeom>
        </p:spPr>
        <p:txBody>
          <a:bodyPr>
            <a:noAutofit/>
          </a:bodyPr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动态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技术应用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动态技术</a:t>
            </a: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- CGI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动态技术</a:t>
            </a: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- Java S</a:t>
            </a: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ervlet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总结和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启发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技术应用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504055"/>
            <a:ext cx="21869400" cy="18630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现代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web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普遍采取前后端分离，后端服务可以专注于接口实现逻辑，符合依赖倒置原则（模块间依赖于抽象接口，而不是具体实现）。催生出前端工程师和后端工程师工种，各自的工作更加内聚，提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高效率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前后端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分离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7" name="正文样式用于整个PPT文档的主要文字内容；…"/>
          <p:cNvSpPr txBox="1">
            <a:spLocks noGrp="1"/>
          </p:cNvSpPr>
          <p:nvPr/>
        </p:nvSpPr>
        <p:spPr>
          <a:xfrm>
            <a:off x="1414145" y="7892415"/>
            <a:ext cx="20986750" cy="180911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大型网站，一个简单的接口背后可能存在复杂的处理逻辑，技术可能涉及到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Java web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、大数据处理、分布式系统、数据库、缓存、微服务通信等等，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通过接口隐藏内部复杂性，外部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无感知。</a:t>
            </a:r>
            <a:endParaRPr 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8" name="需要重点突出的文字内容"/>
          <p:cNvSpPr txBox="1"/>
          <p:nvPr/>
        </p:nvSpPr>
        <p:spPr>
          <a:xfrm>
            <a:off x="1414145" y="642493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通过接口隐藏后端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复杂性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技术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752975"/>
            <a:ext cx="20387945" cy="616204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早期的Web服务器，只能响应浏览器发来的HTTP静态资源的请求，并将存储在服务器中的静态资源返回给浏览器。 随着Web技术的发展，传统的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静态页面无法满足用户需求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，用户希望页面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灵活具有交互性、因人而异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因此衍生出了多种动态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技术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CGI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（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Common Gateway Interface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）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Java Servlet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微软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ASP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Active Server Pages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静态资源服务器的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不足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752975"/>
            <a:ext cx="20387945" cy="27559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Web服务器不能够直接运行动态脚本，为了解决Web服务器与外部应用程序（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称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CGI脚本）之间数据互通，于是出现了CGI通用网关接口。 简单理解，可以认为CGI是Web服务器和运行其上的应用程序进行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“交流”的一种约定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理解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7445" y="7508875"/>
            <a:ext cx="10066655" cy="4492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752975"/>
            <a:ext cx="20387945" cy="27559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采用 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fork-and-exec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模式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，即来一个请求，fork一个子进程来exec CGI脚本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请求的Header头设置成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子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进程的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环境变量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请求的Body正文设置成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子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进程的</a:t>
            </a:r>
            <a:r>
              <a:rPr 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标准输入STDIN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子进程的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标准输出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STDOUT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设置为响应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，包含Header头和Body正文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规定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8307070"/>
            <a:ext cx="15311120" cy="3977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9046190" cy="2661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python3 -m http.server --bind localhost --cgi 8000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命令启动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在当前目录创建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cgi-bin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目录，并在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cgi-bin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目录下编写一个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脚本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hello-cgi.py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浏览器访问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http://localhost:8000/cgi-bin/hello-cgi.py?name=Tom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633410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利用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Python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标准库快速体验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CGI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动态技术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7533640"/>
            <a:ext cx="7743825" cy="4547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70" y="6881495"/>
            <a:ext cx="5029200" cy="560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1.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静态资源服务器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2" name="第一部分"/>
          <p:cNvSpPr txBox="1">
            <a:spLocks noGrp="1"/>
          </p:cNvSpPr>
          <p:nvPr/>
        </p:nvSpPr>
        <p:spPr>
          <a:xfrm>
            <a:off x="3162511" y="481591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2.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服务器动态技术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3" name="第一部分"/>
          <p:cNvSpPr txBox="1">
            <a:spLocks noGrp="1"/>
          </p:cNvSpPr>
          <p:nvPr/>
        </p:nvSpPr>
        <p:spPr>
          <a:xfrm>
            <a:off x="3161876" y="830079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3.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服务器加密通信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9377025" cy="520573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Socket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创建、绑定与监听 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多线程处理客户端连接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读取客户端发送内容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从原始字节内容解析请求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5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fork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进程执行服务器上指定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CGI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脚本，并将请求通过环境变量和标准输入传递给子进程，接收子进程标准输出作为响应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6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将响应转换成字节内容并发送客户端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7.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关闭连接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实现步骤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6839585" cy="520573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进程间通信采用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管道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子进程将标准输入和标准输出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重定向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到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管道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父进程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通过管道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读写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fork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进程执行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CGI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脚本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0" y="3736975"/>
            <a:ext cx="7626985" cy="997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55" y="3902710"/>
            <a:ext cx="8005445" cy="6202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8037830" cy="520573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从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环境变量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读取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请求头部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信息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从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标准输入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流中读取请求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body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将响应写到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标准输出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中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编写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CGI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脚本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7515" y="2426970"/>
            <a:ext cx="11533505" cy="1116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6902450" cy="114236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curl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测试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测试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440" y="5651500"/>
            <a:ext cx="1816862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7828280"/>
            <a:ext cx="21293455" cy="9283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CGI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4220190" cy="136969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fork-and-exec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模式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低效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，进程不断创建和销毁，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开销很大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脚本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无法重用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数据库连接等资源，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不支持本地缓存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CGI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的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缺陷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2" name="正文样式用于整个PPT文档的主要文字内容；…"/>
          <p:cNvSpPr txBox="1">
            <a:spLocks noGrp="1"/>
          </p:cNvSpPr>
          <p:nvPr/>
        </p:nvSpPr>
        <p:spPr>
          <a:xfrm>
            <a:off x="1414145" y="7660640"/>
            <a:ext cx="10353040" cy="236474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2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FastCGI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是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改良版本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FastCGI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常驻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一个管理进程和多个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解释器进程，进程间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通信通过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Socket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3" name="需要重点突出的文字内容"/>
          <p:cNvSpPr txBox="1"/>
          <p:nvPr/>
        </p:nvSpPr>
        <p:spPr>
          <a:xfrm>
            <a:off x="1414145" y="605599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FastCGI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的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出现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1030" y="6493510"/>
            <a:ext cx="11665585" cy="6539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Java S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454525"/>
            <a:ext cx="11586845" cy="82746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Servlet是基于Java语言的Web服务器端编程技术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，按照Java EE规范定义，Servlet是运行在Servlet容器中的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Java类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，它能处理Web客户的HTTP请求，并产生HTTP响应。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容器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负责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加载和管理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接口实现类整个生命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周期；根据请求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找到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对应的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实现类并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执行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Web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容器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 服务器 + Servlet 容器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理解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9455" y="6084570"/>
            <a:ext cx="9946005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455" y="3476625"/>
            <a:ext cx="8445500" cy="2156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455" y="8660130"/>
            <a:ext cx="10858500" cy="3406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Java S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454525"/>
            <a:ext cx="12777470" cy="82746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当调用某个servlet时，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载入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该servlet类，并调用其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init方法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创建HttpServletRequest和HttpServletResponse对象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调用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service方法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，并将request和response对象传入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当关闭servlet时，调用其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destroy方法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，并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卸载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该类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Servlet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生命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周期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9630" y="3940175"/>
            <a:ext cx="6210300" cy="495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Java S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454525"/>
            <a:ext cx="12777470" cy="82746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Java服务器页面（JSP）是HttpServlet的扩展。由于HttpServlet大多是用来响应HTTP请求，并返回Web页面，所以不可避免地，在编写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ervlet时会涉及大量的HTML内容，这给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ervlet的书写效率和可读性带来很大障碍，JSP便是在这个基础上产生的。其功能是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使用HTML的书写格式，在适当的地方加入Java代码片段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，将程序员从复杂的HTML中解放出来，更专注于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ervlet本身的内容。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JSP在首次被访问的时候被应用服务器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转换为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，在以后的运行中，容器直接调用这个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ervlet，而不再访问JSP页面。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JSP的实质仍然是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Servlet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与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JSP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关系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00" y="3712845"/>
            <a:ext cx="9035415" cy="7614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Java S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454525"/>
            <a:ext cx="18491200" cy="82746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Socket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创建、绑定与监听 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多线程处理客户端连接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. 读取客户端发送内容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4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. 从原始字节内容解析请求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5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. 将请求交由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Servlet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容器处理，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Servlet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容器根据请求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path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找到对应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Servlet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类执行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并返回响应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6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. 将响应转换成字节内容并发送客户端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7.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关闭连接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实现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步骤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动态技术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 - Java S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ervlet</a:t>
            </a:r>
            <a:endParaRPr lang="en-US" altLang="zh-CN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454525"/>
            <a:ext cx="9311640" cy="82746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初始化类加载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加载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类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实例化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对象并执行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init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方法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调用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Servlet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对象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service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方法处理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请求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Servlet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容器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处理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2110" y="2551430"/>
            <a:ext cx="10383520" cy="10522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1.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静态资源服务器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6259830" y="5646420"/>
            <a:ext cx="11335385" cy="4084955"/>
          </a:xfrm>
          <a:prstGeom prst="rect">
            <a:avLst/>
          </a:prstGeom>
        </p:spPr>
        <p:txBody>
          <a:bodyPr>
            <a:noAutofit/>
          </a:bodyPr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静态资源服务器应用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理解</a:t>
            </a: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实现静态资源服务器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总结和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启发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总结和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启发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21226780" cy="64154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背后是通过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执行程序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来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动态生成响应</a:t>
            </a:r>
            <a:endParaRPr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服务器和程序之间需要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按照指定协议通信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（CGI、内存对象传递）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进程隔离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运行用户代码：用户进程崩溃可通过主进程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拉起，防止用户代码导致主进程崩溃无法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恢复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总结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3609975"/>
            <a:ext cx="21770975" cy="107359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监听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端口接收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客户端连接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（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socket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）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</a:t>
            </a:r>
            <a:r>
              <a:rPr 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接收并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解析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HTTP请求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3.使用通用或专用协议对请求进行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分发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3.1.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静态资源（可理解为分发到磁盘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读写）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3.2.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动态页面（分发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到应用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程序）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3.3.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反向代理（可理解为用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协议进行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请求的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分发）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4.接收分发的请求产生的运行结果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5.将结果格式化成HTTP Response并写到socket里面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6.关闭连接或者Keep-Alive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进程内分发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 vs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进程外分发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进程内分发一般需要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通过内存传递一些对象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，这种分发方式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通常也是绑定语言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的，所以一般必须用相应的语言实现（比如Servlet）；某些语言有特殊的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FFI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（如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Python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有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C API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），也可以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通过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FFI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的方式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调用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进程外分发只要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序列化格式匹配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就可以在不同语言之间通用，如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FastCGI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等，这些分发可以用统一的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方法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25869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Web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服务器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本质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业界知名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服务器介绍和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其优化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思路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8375015"/>
            <a:ext cx="9815830" cy="3868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采用IO多路复用与多进程结合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sendfile零拷贝机制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 利用缓存（本地缓存、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缓存）加速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4. 内容压缩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677037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优化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思路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2" name="正文样式用于整个PPT文档的主要文字内容；…"/>
          <p:cNvSpPr txBox="1">
            <a:spLocks noGrp="1"/>
          </p:cNvSpPr>
          <p:nvPr/>
        </p:nvSpPr>
        <p:spPr>
          <a:xfrm>
            <a:off x="1414145" y="4467225"/>
            <a:ext cx="9815830" cy="197612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Nginx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T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omcat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3" name="需要重点突出的文字内容"/>
          <p:cNvSpPr txBox="1"/>
          <p:nvPr/>
        </p:nvSpPr>
        <p:spPr>
          <a:xfrm>
            <a:off x="1414145" y="28625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知名服务器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5" name="Picture 4" descr="sendfile零拷贝机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0880" y="7239635"/>
            <a:ext cx="7348855" cy="500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1.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静态资源服务器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2" name="第一部分"/>
          <p:cNvSpPr txBox="1">
            <a:spLocks noGrp="1"/>
          </p:cNvSpPr>
          <p:nvPr/>
        </p:nvSpPr>
        <p:spPr>
          <a:xfrm>
            <a:off x="3162511" y="481591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2.</a:t>
            </a:r>
            <a:r>
              <a:rPr lang="zh-CN" b="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Lantinghei SC Extralight" panose="02000000000000000000" charset="-122"/>
                <a:ea typeface="Lantinghei SC Extralight" panose="02000000000000000000" charset="-122"/>
              </a:rPr>
              <a:t>服务器动态技术</a:t>
            </a:r>
            <a:endParaRPr lang="zh-CN" b="0" dirty="0" err="1">
              <a:solidFill>
                <a:schemeClr val="tx2">
                  <a:lumMod val="40000"/>
                  <a:lumOff val="60000"/>
                </a:schemeClr>
              </a:solidFill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3" name="第一部分"/>
          <p:cNvSpPr txBox="1">
            <a:spLocks noGrp="1"/>
          </p:cNvSpPr>
          <p:nvPr/>
        </p:nvSpPr>
        <p:spPr>
          <a:xfrm>
            <a:off x="3161876" y="8300798"/>
            <a:ext cx="18060247" cy="4084368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600" b="0" i="0" u="sng" strike="noStrike" cap="none" spc="0" baseline="0">
                <a:solidFill>
                  <a:srgbClr val="143C96"/>
                </a:solidFill>
                <a:uFillTx/>
                <a:latin typeface="MI Lan Pro" panose="02000500000000000000" pitchFamily="2" charset="-122"/>
                <a:ea typeface="MI Lan Pro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1" i="0" u="none" strike="noStrike" cap="none" spc="0" baseline="0">
                <a:solidFill>
                  <a:srgbClr val="2E2E2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3.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服务器加密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通信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第一部分"/>
          <p:cNvSpPr txBox="1">
            <a:spLocks noGrp="1"/>
          </p:cNvSpPr>
          <p:nvPr>
            <p:ph type="title"/>
          </p:nvPr>
        </p:nvSpPr>
        <p:spPr>
          <a:xfrm>
            <a:off x="3161876" y="1562178"/>
            <a:ext cx="18060247" cy="4084368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3.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服务器加密</a:t>
            </a:r>
            <a:r>
              <a:rPr lang="zh-CN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通信</a:t>
            </a:r>
            <a:endParaRPr lang="zh-CN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6259830" y="5646420"/>
            <a:ext cx="11335385" cy="6009640"/>
          </a:xfrm>
          <a:prstGeom prst="rect">
            <a:avLst/>
          </a:prstGeom>
        </p:spPr>
        <p:txBody>
          <a:bodyPr>
            <a:noAutofit/>
          </a:bodyPr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HTTPS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应用</a:t>
            </a:r>
            <a:endParaRPr lang="en-US" altLang="zh-CN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密码学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基础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数字签名与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SSL/TLS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总结和</a:t>
            </a:r>
            <a:r>
              <a:rPr lang="zh-CN" altLang="en-US" sz="54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启发</a:t>
            </a:r>
            <a:endParaRPr lang="zh-CN" altLang="en-US" sz="54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应用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504055"/>
            <a:ext cx="17498060" cy="22821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现代浏览器会给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网站添加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安全标志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网站则会添加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不安全标志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。而针对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网站内容，搜索引擎会提高网站在同类行业中的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排名优先级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，提高站点的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可信度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品牌形象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网站安全标志和网页搜索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排名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7" name="正文样式用于整个PPT文档的主要文字内容；…"/>
          <p:cNvSpPr txBox="1">
            <a:spLocks noGrp="1"/>
          </p:cNvSpPr>
          <p:nvPr/>
        </p:nvSpPr>
        <p:spPr>
          <a:xfrm>
            <a:off x="1414145" y="8576945"/>
            <a:ext cx="18841720" cy="129286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在浏览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网站时，可能会被中间人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劫持流量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（如运营商），导致网页被插入很多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广告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8" name="需要重点突出的文字内容"/>
          <p:cNvSpPr txBox="1"/>
          <p:nvPr/>
        </p:nvSpPr>
        <p:spPr>
          <a:xfrm>
            <a:off x="1414145" y="701611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杜绝中间人流量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劫持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9" name="正文样式用于整个PPT文档的主要文字内容；…"/>
          <p:cNvSpPr txBox="1">
            <a:spLocks noGrp="1"/>
          </p:cNvSpPr>
          <p:nvPr/>
        </p:nvSpPr>
        <p:spPr>
          <a:xfrm>
            <a:off x="1414145" y="11169015"/>
            <a:ext cx="17907000" cy="202438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苹果宣布 2017 年 1 月 1 日起，所有提交到 App Store 的 App 必须强制开启 ATS 安全标准(App Transport Security)，所有连接</a:t>
            </a:r>
            <a:r>
              <a:rPr 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必须使用 HTTPS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加密。</a:t>
            </a:r>
            <a:endParaRPr 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0" name="需要重点突出的文字内容"/>
          <p:cNvSpPr txBox="1"/>
          <p:nvPr/>
        </p:nvSpPr>
        <p:spPr>
          <a:xfrm>
            <a:off x="1414145" y="954595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苹果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App Store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应用强制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HTTPS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2205" y="3238500"/>
            <a:ext cx="3165475" cy="786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705" y="4392295"/>
            <a:ext cx="5314950" cy="565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50" y="5313680"/>
            <a:ext cx="4168140" cy="565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密码学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基础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8491200" cy="92951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公式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摘要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/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散列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/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指纹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= hash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相同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消息得到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相同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摘要值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不管消息长度，摘要值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长度固定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不管消息长度，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运算快速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不可逆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，很难逆向通过摘要计算原始消息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. 原始消息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一旦修改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，即时微小修改，摘要值也会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变化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常见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MD5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SHA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系列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防篡改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Hash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算法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密码学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基础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8491200" cy="92951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公式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MAC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值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= mac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消息，密钥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相对于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算法，需要额外提供一个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会话密钥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，来表示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消息是特定人发送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常见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HMAC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Hash-based MAC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防篡改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消息验证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（防止中间人攻击）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MAC(M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essage Authentication Code) 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算法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密码学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基础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0699750" cy="871474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公式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= Encrypt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明文，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算法，密钥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明文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= Decrypt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密文，算法，密钥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)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加密和解密使用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同一个密钥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加密和解密为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互逆过程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常见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AES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DES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机密性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对称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加密算法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8220" y="5973445"/>
            <a:ext cx="10377805" cy="28213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密码学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基础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7859375" cy="871474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公式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 = Encrypt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明文，算法，公钥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 = Encrypt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明文，算法，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私钥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)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明文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= Decrypt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，算法，私钥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)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明文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= Decrypt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，算法，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公钥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)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密钥为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一对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，分别为公钥和私钥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如果使用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，则需要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私钥解密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；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如果使用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私钥加密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，则需要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公钥解密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运算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速度慢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常见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RSA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机密性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（常用于密钥协商、数字签名）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公开密钥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/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非对称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加密算法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0175" y="8195310"/>
            <a:ext cx="8844915" cy="230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175" y="10930890"/>
            <a:ext cx="8844280" cy="2488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静态资源服务器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应用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6066135" cy="2530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现代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web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普遍采取前后端分离，将静态资源放到如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Nginx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服务器上，然后通过请求后端接口获取动态数据。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催生出前端工程师和后端工程师工种，各自的工作更加内聚，提高效率。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50761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前后端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分离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7" name="正文样式用于整个PPT文档的主要文字内容；…"/>
          <p:cNvSpPr txBox="1">
            <a:spLocks noGrp="1"/>
          </p:cNvSpPr>
          <p:nvPr/>
        </p:nvSpPr>
        <p:spPr>
          <a:xfrm>
            <a:off x="1414145" y="7892415"/>
            <a:ext cx="20986750" cy="180911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将一个站点上的各种静态资源，分发到分布在全国各地的节点上，使用户可以就近访问所需资源，从而缩短用户下载静态资源的延时，提高用户访问网站的响应速度以及网站的可用性。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8" name="需要重点突出的文字内容"/>
          <p:cNvSpPr txBox="1"/>
          <p:nvPr/>
        </p:nvSpPr>
        <p:spPr>
          <a:xfrm>
            <a:off x="1414145" y="642493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CDN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加速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技术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9" name="正文样式用于整个PPT文档的主要文字内容；…"/>
          <p:cNvSpPr txBox="1">
            <a:spLocks noGrp="1"/>
          </p:cNvSpPr>
          <p:nvPr/>
        </p:nvSpPr>
        <p:spPr>
          <a:xfrm>
            <a:off x="1414145" y="11480165"/>
            <a:ext cx="8053070" cy="198628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个人博客站点通常是将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markdown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文本转为静态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HTML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文档进行展示</a:t>
            </a:r>
            <a:r>
              <a:rPr 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0" name="需要重点突出的文字内容"/>
          <p:cNvSpPr txBox="1"/>
          <p:nvPr/>
        </p:nvSpPr>
        <p:spPr>
          <a:xfrm>
            <a:off x="1414145" y="9857105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搭建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个人博客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站点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2385" y="9776460"/>
            <a:ext cx="11775440" cy="3689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10" y="85090"/>
            <a:ext cx="5774055" cy="7651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数字签名和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证书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7859375" cy="104279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公式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签名值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= Encrypt ( hash (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，算法，私钥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)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基于非对称加密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算法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用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私钥加密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的消息称为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签名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，只有拥有私钥的用户可以生成签名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用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公钥解密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签名这一步称为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验证签名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，所有用户都可以验证签名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一般不直接对消息进行签名，而是对消息的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哈希值进行签名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验证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签名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用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公钥对签名进行解密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值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对消息中的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正文进行hash计算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hash值2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比较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hash值1和hash值2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，如果相同，则验证成功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防篡改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身份验证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数字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签名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6427" b="-442"/>
          <a:stretch>
            <a:fillRect/>
          </a:stretch>
        </p:blipFill>
        <p:spPr>
          <a:xfrm>
            <a:off x="13616305" y="3811270"/>
            <a:ext cx="10483215" cy="4908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数字签名和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证书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2875895" cy="78276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为解决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安全分发公钥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问题，对公钥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合法性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提供证明的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技术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数字签名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对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的数字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签名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由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权威机构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CA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签发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证书包含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服务器信息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签名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作用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防篡改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身份验证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（防止中间人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替换公钥）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证书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4" name="Picture 3" descr="小米办公20220706-1436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1660" y="2199640"/>
            <a:ext cx="8255635" cy="11516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数字签名和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证书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8806815" cy="90125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根证书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-&gt;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中间证书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-&gt;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服务器实体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特点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信任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CA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机构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前提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根证书是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自签名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issuer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subject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相同）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非根证书由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上一级证书签发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根证书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内置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于操作系统和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浏览器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证书链构成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信任链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验证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根证书公钥验证中间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中间证书公钥验证服务器实体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证书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链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0490" y="2283460"/>
            <a:ext cx="10303510" cy="8753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015" y="9225915"/>
            <a:ext cx="6917690" cy="4250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1234400" cy="2360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SSL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Secure Sockets Layer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）协议是由网景浏览器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1994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年推出，作为浏览器扩展用于解决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加密问题。之后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IETF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组织将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SSL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进行标准化，并更名为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TLS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Transport Layer Security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）协议。因此，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TLS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可以理解为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的后续版本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SSL/TLS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历史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4" name="正文样式用于整个PPT文档的主要文字内容；…"/>
          <p:cNvSpPr txBox="1">
            <a:spLocks noGrp="1"/>
          </p:cNvSpPr>
          <p:nvPr/>
        </p:nvSpPr>
        <p:spPr>
          <a:xfrm>
            <a:off x="1414145" y="8045450"/>
            <a:ext cx="8806815" cy="190182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TLS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协议介于应用层和传输层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之间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HTTPS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TLS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5" name="需要重点突出的文字内容"/>
          <p:cNvSpPr txBox="1"/>
          <p:nvPr/>
        </p:nvSpPr>
        <p:spPr>
          <a:xfrm>
            <a:off x="1414145" y="6534150"/>
            <a:ext cx="1176083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TLS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协议在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TCP/IP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协议栈中的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定位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r="20310" b="-1441"/>
          <a:stretch>
            <a:fillRect/>
          </a:stretch>
        </p:blipFill>
        <p:spPr>
          <a:xfrm>
            <a:off x="18455640" y="6089015"/>
            <a:ext cx="5805170" cy="6793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985" y="6089015"/>
            <a:ext cx="6450330" cy="7142480"/>
          </a:xfrm>
          <a:prstGeom prst="rect">
            <a:avLst/>
          </a:prstGeom>
        </p:spPr>
      </p:pic>
      <p:sp>
        <p:nvSpPr>
          <p:cNvPr id="14" name="正文样式用于整个PPT文档的主要文字内容；…"/>
          <p:cNvSpPr txBox="1">
            <a:spLocks noGrp="1"/>
          </p:cNvSpPr>
          <p:nvPr/>
        </p:nvSpPr>
        <p:spPr>
          <a:xfrm>
            <a:off x="1414145" y="11330305"/>
            <a:ext cx="8806815" cy="190182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2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验证证书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通过非对称加密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协商出对称密钥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对称密钥进行加密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通信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5" name="需要重点突出的文字内容"/>
          <p:cNvSpPr txBox="1"/>
          <p:nvPr/>
        </p:nvSpPr>
        <p:spPr>
          <a:xfrm>
            <a:off x="1414145" y="9787890"/>
            <a:ext cx="1176083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HTTPS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宏观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理解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1234400" cy="49015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二进制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下层为记录协议，负责对消息进行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加密解密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上层协议基于记录协议进行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握手协议，负责连接初期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协商出对称密钥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密码规格变更协议，负责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通知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记录协议是否开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启加密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6.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警告协议，负责传达警告，如证书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不合法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7.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应用数据协议，负责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传输应用数据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，如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报文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TLS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整体理解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290" y="9420225"/>
            <a:ext cx="14236700" cy="2654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2307570" cy="700659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交换证书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进行身份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验证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交换随机数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（客户端和服务端各随机生成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一个）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生成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pre-master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（随机数）并用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通过客户端随机数、服务端随机数和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pre-master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密钥三个随机数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推出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master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通过客户端随机数、服务端随机数和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master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密钥三个随机数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推出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key block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+mn-ea"/>
              </a:rPr>
              <a:t>密钥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（最终对称加密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密钥）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实现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Socket API accept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封装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，将握手细节隐藏在内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协议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8650" y="1791335"/>
            <a:ext cx="7708900" cy="6310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370" y="8264525"/>
            <a:ext cx="8886825" cy="5295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8122920" cy="55797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客户端发送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随机数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客户端支持的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密钥套件列表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保存客户端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随机数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从密钥套件列表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选择一个密钥套件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1 - ClientH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ello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065" y="7905750"/>
            <a:ext cx="11706225" cy="581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955" y="347345"/>
            <a:ext cx="9152890" cy="8049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10601325"/>
            <a:ext cx="6076950" cy="3114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0162540" cy="542226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服务端发送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随机数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选择的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密钥套件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保存服务端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随机数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通过密钥套件，知道本次非对称加密和对称加密等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算法类型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2 - S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erverH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ello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8945" y="3698240"/>
            <a:ext cx="11811000" cy="415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945" y="9627870"/>
            <a:ext cx="9601200" cy="1809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0226040" cy="588454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服务端发送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证书链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（一般只用发中间证书和服务器实体证书，不用发根证书）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验证证书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链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从服务器实体证书中获取服务器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3 - ServerC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ertificate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835" y="4654550"/>
            <a:ext cx="11582400" cy="5667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2307570" cy="588454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发送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空消息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，表明服务端发送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完毕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得知服务器发送完毕，客户端开始发送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消息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4 - ServerHelloD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one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265" y="5264150"/>
            <a:ext cx="11252200" cy="3187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理解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504055"/>
            <a:ext cx="9347835" cy="275463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基于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TCP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应用层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无状态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C/S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模型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文本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特点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210" y="9601200"/>
            <a:ext cx="9347835" cy="326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810" y="8832215"/>
            <a:ext cx="8163560" cy="480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7258685"/>
            <a:ext cx="16598900" cy="1604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315" y="351155"/>
            <a:ext cx="7289800" cy="8470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2307570" cy="467614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发送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随机生成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pre-master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，并通过服务端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公钥进行加密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私钥解密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pre-master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通过客户端随机数、服务端随机数和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pre-master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推出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master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密钥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230693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5 - ClientKeyE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xchange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5" name="正文样式用于整个PPT文档的主要文字内容；…"/>
          <p:cNvSpPr txBox="1">
            <a:spLocks noGrp="1"/>
          </p:cNvSpPr>
          <p:nvPr/>
        </p:nvSpPr>
        <p:spPr>
          <a:xfrm>
            <a:off x="1414145" y="10294620"/>
            <a:ext cx="12307570" cy="322135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fontScale="9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发送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通知服务端，后续数据开始加密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后续客户端传输内容需要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进行解密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8" name="需要重点突出的文字内容"/>
          <p:cNvSpPr txBox="1"/>
          <p:nvPr/>
        </p:nvSpPr>
        <p:spPr>
          <a:xfrm>
            <a:off x="1414145" y="8689975"/>
            <a:ext cx="161226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密码规格变更协议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 - ClientChangeCipherS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pec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9740" y="3322320"/>
            <a:ext cx="10998200" cy="345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3000990" cy="495236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客户端发送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对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前面所有握手消息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进行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运算得到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值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master-secret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值加密，得到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verify_data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加密传输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verify_data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验证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verify_data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，确保前面握手消息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没被篡改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2306935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6 - ClientF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inished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5305" y="6636385"/>
            <a:ext cx="9728200" cy="3975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12307570" cy="324294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服务端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发送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通知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客户端，后续数据开始加密传输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后续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服务端传输内容需要进行解密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609090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密码规格变更协议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 - S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erverChangeCipherSpec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sp>
        <p:nvSpPr>
          <p:cNvPr id="5" name="正文样式用于整个PPT文档的主要文字内容；…"/>
          <p:cNvSpPr txBox="1">
            <a:spLocks noGrp="1"/>
          </p:cNvSpPr>
          <p:nvPr/>
        </p:nvSpPr>
        <p:spPr>
          <a:xfrm>
            <a:off x="1414145" y="8925560"/>
            <a:ext cx="14547215" cy="43440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2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服务端发送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对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前面所有握手消息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进行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运算得到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值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master-secret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密钥对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hash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值加密，得到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verify_data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加密传输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verify_data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  <a:sym typeface="+mn-ea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客户端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接收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验证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verify_data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，确保前面握手消息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没被篡改</a:t>
            </a:r>
            <a:endParaRPr lang="zh-CN" altLang="en-US"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8" name="需要重点突出的文字内容"/>
          <p:cNvSpPr txBox="1"/>
          <p:nvPr/>
        </p:nvSpPr>
        <p:spPr>
          <a:xfrm>
            <a:off x="1414145" y="7320915"/>
            <a:ext cx="120103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握手步骤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7 - ServerF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inished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900" y="4625340"/>
            <a:ext cx="10960100" cy="364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0031075" cy="2519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应用数据通过记录协议传输，由记录层加密解密（握手阶段协商出对称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密钥），上层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无感知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通过对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Socket API 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recv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send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封装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，将加密解密细节隐藏在内部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应用</a:t>
            </a:r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数据协议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6741160"/>
            <a:ext cx="11303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705" y="6987540"/>
            <a:ext cx="6298565" cy="1605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0031075" cy="23482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是大家共同努力开发出的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代码可靠、功能齐全、商业级别的开源工具集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主要包含两部分：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密码学库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TLS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协议实现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内置于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Linux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等操作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系统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O</a:t>
            </a:r>
            <a:r>
              <a:rPr lang="en-US" alt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penSSL</a:t>
            </a:r>
            <a:endParaRPr lang="en-US" alt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0" y="7092315"/>
            <a:ext cx="17741900" cy="610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SSL/TLS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0031075" cy="23482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OpenSSL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生成自签名证书（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直接作为服务器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证书）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curl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调试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通过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wireshark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调试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测试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7835" y="2646045"/>
            <a:ext cx="6714490" cy="3803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215" y="6645910"/>
            <a:ext cx="5747385" cy="7006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585075"/>
            <a:ext cx="10990580" cy="5254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总结和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启发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21226780" cy="49015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安全大于性能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（握手需要产生三个随机数来推导出对称密钥）</a:t>
            </a:r>
            <a:endParaRPr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二进制协议解析需要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按字节解析</a:t>
            </a:r>
            <a:r>
              <a:rPr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</a:t>
            </a:r>
            <a:r>
              <a:rPr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效率更高</a:t>
            </a:r>
            <a:endParaRPr sz="3600" dirty="0">
              <a:latin typeface="Lantinghei SC Demibold" panose="02000000000000000000" charset="-122"/>
              <a:ea typeface="Lantinghei SC Demibold" panose="02000000000000000000" charset="-122"/>
              <a:cs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参考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资料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205605"/>
            <a:ext cx="20031075" cy="67189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《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权威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指南》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《深入浅出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HTTPS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：从原理到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实战》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《深入剖析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Tomcat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》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hlinkClick r:id="rId1" action="ppaction://hlinkfile"/>
              </a:rPr>
              <a:t>RFC 2616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HTTP/1.1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5.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hlinkClick r:id="rId2" action="ppaction://hlinkfile"/>
              </a:rPr>
              <a:t>RFC 3875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CGI 1.1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6.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hlinkClick r:id="rId3" action="ppaction://hlinkfile"/>
              </a:rPr>
              <a:t>RFC 5246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TLS 1.2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7" name="需要重点突出的文字内容"/>
          <p:cNvSpPr txBox="1"/>
          <p:nvPr/>
        </p:nvSpPr>
        <p:spPr>
          <a:xfrm>
            <a:off x="1414145" y="2600960"/>
            <a:ext cx="1428369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谢谢！"/>
          <p:cNvSpPr txBox="1">
            <a:spLocks noGrp="1"/>
          </p:cNvSpPr>
          <p:nvPr>
            <p:ph type="title"/>
          </p:nvPr>
        </p:nvSpPr>
        <p:spPr>
          <a:xfrm>
            <a:off x="3161876" y="4815816"/>
            <a:ext cx="18060247" cy="4084368"/>
          </a:xfrm>
          <a:prstGeom prst="rect">
            <a:avLst/>
          </a:prstGeom>
        </p:spPr>
        <p:txBody>
          <a:bodyPr/>
          <a:lstStyle>
            <a:lvl1pPr>
              <a:defRPr sz="12000" u="none">
                <a:solidFill>
                  <a:srgbClr val="434343"/>
                </a:solidFill>
              </a:defRPr>
            </a:lvl1pPr>
          </a:lstStyle>
          <a:p>
            <a:r>
              <a:t>谢谢！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143C9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8DundefineddJhFDMNundefinedZMRGtpurL.jpg" descr="8DundefineddJhFDMNundefinedZMRGtpurL.jpg"/>
          <p:cNvPicPr>
            <a:picLocks noChangeAspect="1"/>
          </p:cNvPicPr>
          <p:nvPr/>
        </p:nvPicPr>
        <p:blipFill>
          <a:blip r:embed="rId1">
            <a:alphaModFix amt="48697"/>
          </a:blip>
          <a:srcRect t="1500" b="14134"/>
          <a:stretch>
            <a:fillRect/>
          </a:stretch>
        </p:blipFill>
        <p:spPr>
          <a:xfrm>
            <a:off x="-58912" y="3513"/>
            <a:ext cx="24384086" cy="137089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白色透明底色.png" descr="白色透明底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109" y="4222249"/>
            <a:ext cx="4301782" cy="430178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请求和响应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报文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161790"/>
            <a:ext cx="11460480" cy="32283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起始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行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首部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Headers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空行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主体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Body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可选）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600960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结构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2515" y="5278120"/>
            <a:ext cx="8611235" cy="287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515" y="2551430"/>
            <a:ext cx="5793740" cy="2654300"/>
          </a:xfrm>
          <a:prstGeom prst="rect">
            <a:avLst/>
          </a:prstGeom>
        </p:spPr>
      </p:pic>
      <p:sp>
        <p:nvSpPr>
          <p:cNvPr id="9" name="正文样式用于整个PPT文档的主要文字内容；…"/>
          <p:cNvSpPr txBox="1">
            <a:spLocks noGrp="1"/>
          </p:cNvSpPr>
          <p:nvPr/>
        </p:nvSpPr>
        <p:spPr>
          <a:xfrm>
            <a:off x="1447800" y="8676005"/>
            <a:ext cx="13153390" cy="475805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lnSpcReduction="10000"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起始行和首部均为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ASCII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编码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起始行和首部均以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回车符和换行符结尾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首部以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空行结束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主体可以包含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文本数据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编码格式不限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、二进制数据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（如图片、音视频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等），也可以为空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4.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主体若存在，首部必须包含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Content-Type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和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Content-Length</a:t>
            </a:r>
            <a:endParaRPr lang="en-US" altLang="zh-CN" sz="3600" dirty="0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0" name="需要重点突出的文字内容"/>
          <p:cNvSpPr txBox="1"/>
          <p:nvPr/>
        </p:nvSpPr>
        <p:spPr>
          <a:xfrm>
            <a:off x="1447800" y="7172325"/>
            <a:ext cx="1185545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特点</a:t>
            </a:r>
            <a:endParaRPr lang="zh-CN" altLang="en-US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515" y="8259445"/>
            <a:ext cx="3939540" cy="5350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理解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752975"/>
            <a:ext cx="13259435" cy="57804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1.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在线机器人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服务间通过HTTP通信，效率低的原因？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-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短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连接，每次传输需要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重新</a:t>
            </a:r>
            <a:r>
              <a:rPr lang="en-US" altLang="zh-CN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TCP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三次握手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，比较耗时（主流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RPC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通信框架都是基于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长连接）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-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编解码，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协议属于文本协议，需要对所有数据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编解码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，更加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耗时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-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传输效率，文本协议较二进制协议，一般来说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相同信息量需要传递更多二进制数据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，效率低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实际案例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分析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0415" y="10533380"/>
            <a:ext cx="7480300" cy="2324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40" y="2626360"/>
            <a:ext cx="9152890" cy="8049895"/>
          </a:xfrm>
          <a:prstGeom prst="rect">
            <a:avLst/>
          </a:prstGeom>
        </p:spPr>
      </p:pic>
      <p:sp>
        <p:nvSpPr>
          <p:cNvPr id="14" name="正文样式用于整个PPT文档的主要文字内容；…"/>
          <p:cNvSpPr txBox="1">
            <a:spLocks noGrp="1"/>
          </p:cNvSpPr>
          <p:nvPr/>
        </p:nvSpPr>
        <p:spPr>
          <a:xfrm>
            <a:off x="12870815" y="10990580"/>
            <a:ext cx="11513185" cy="200977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457200" marR="0" indent="-45720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1pPr>
            <a:lvl2pPr marL="1123950" marR="0" indent="-4743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2pPr>
            <a:lvl3pPr marL="1788160" marR="0" indent="-487680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3pPr>
            <a:lvl4pPr marL="24752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–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4pPr>
            <a:lvl5pPr marL="312547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»"/>
              <a:defRPr sz="4200" b="0" i="0" u="none" strike="noStrike" cap="none" spc="0" baseline="0">
                <a:solidFill>
                  <a:srgbClr val="313131"/>
                </a:solidFill>
                <a:uFillTx/>
                <a:latin typeface="MI Lan Pro Normal" panose="02000500000000000000" pitchFamily="2" charset="-122"/>
                <a:ea typeface="MI Lan Pro Normal" panose="02000500000000000000" pitchFamily="2" charset="-122"/>
                <a:cs typeface="Helvetica Neue" panose="02000503000000020004"/>
                <a:sym typeface="Helvetica Neue" panose="02000503000000020004"/>
              </a:defRPr>
            </a:lvl5pPr>
            <a:lvl6pPr marL="377571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442595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507619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5726430" marR="0" indent="-525145" algn="l" defTabSz="9144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4200" b="0" i="0" u="none" strike="noStrike" cap="none" spc="0" baseline="0">
                <a:solidFill>
                  <a:srgbClr val="313131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xxxxxxxx xxxxxxxx xxxxxxxx -&gt; 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“</a:t>
            </a: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512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”</a:t>
            </a: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-&gt; 512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（可表示</a:t>
            </a: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0-999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</a:t>
            </a:r>
            <a:endParaRPr lang="en-US" altLang="zh-CN" sz="28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xxxxxxxx xxxxxxxx xxxxxxxx -&gt; 512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（可表示</a:t>
            </a: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0-2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的</a:t>
            </a:r>
            <a:r>
              <a:rPr lang="en-US" altLang="zh-CN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24</a:t>
            </a:r>
            <a:r>
              <a:rPr lang="zh-CN" altLang="en-US" sz="28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次方）</a:t>
            </a:r>
            <a:endParaRPr lang="zh-CN" altLang="en-US" sz="28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" y="9878060"/>
            <a:ext cx="3708400" cy="31857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居中对齐的标题样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理解</a:t>
            </a:r>
            <a:r>
              <a:rPr lang="en-US" altLang="zh-CN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HTTP</a:t>
            </a:r>
            <a:r>
              <a:rPr lang="zh-CN" altLang="en-US" b="1" dirty="0" err="1"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协议</a:t>
            </a:r>
            <a:endParaRPr lang="zh-CN" altLang="en-US" b="1" dirty="0" err="1">
              <a:latin typeface="Lantinghei SC Demibold" panose="02000000000000000000" charset="-122"/>
              <a:ea typeface="Lantinghei SC Demibold" panose="02000000000000000000" charset="-122"/>
              <a:cs typeface="Lantinghei SC Demibold" panose="02000000000000000000" charset="-122"/>
            </a:endParaRPr>
          </a:p>
        </p:txBody>
      </p:sp>
      <p:sp>
        <p:nvSpPr>
          <p:cNvPr id="116" name="正文样式用于整个PPT文档的主要文字内容；…"/>
          <p:cNvSpPr txBox="1">
            <a:spLocks noGrp="1"/>
          </p:cNvSpPr>
          <p:nvPr>
            <p:ph type="body" idx="1"/>
          </p:nvPr>
        </p:nvSpPr>
        <p:spPr>
          <a:xfrm>
            <a:off x="1414145" y="4752975"/>
            <a:ext cx="21564600" cy="64433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外呼系统批量暂停任务，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循环发送请求处理 vs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合并操作到一个请求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由于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HTTP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优点是可理解性、可扩展性，而不是性能，因此尽量将多个请求合并成一个发送，这样只需要处理一个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TCP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连接、一次编解码、减少传输内容（多次传输会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</a:rPr>
              <a:t>重复传输请求头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）。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3.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为了省事，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将所有内容（包括无关的）都放到请求或响应</a:t>
            </a:r>
            <a:r>
              <a:rPr lang="en-US" altLang="zh-CN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body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里传递，导致</a:t>
            </a: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HTTP请求或响应body很大，包含“万物”，有什么弊端？</a:t>
            </a:r>
            <a:endParaRPr 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    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一个是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传输内容过多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耗时长，在</a:t>
            </a:r>
            <a:r>
              <a:rPr lang="zh-CN" altLang="en-US" sz="3600" dirty="0">
                <a:latin typeface="Lantinghei SC Demibold" panose="02000000000000000000" charset="-122"/>
                <a:ea typeface="Lantinghei SC Demibold" panose="02000000000000000000" charset="-122"/>
                <a:cs typeface="Lantinghei SC Extralight" panose="02000000000000000000" charset="-122"/>
                <a:sym typeface="+mn-ea"/>
              </a:rPr>
              <a:t>解析</a:t>
            </a:r>
            <a:r>
              <a:rPr lang="zh-CN" altLang="en-US" sz="3600" b="0" dirty="0"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+mn-ea"/>
              </a:rPr>
              <a:t>报文的时候也会更加耗时。</a:t>
            </a: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  <a:p>
            <a:pPr marL="0" indent="0" defTabSz="825500">
              <a:lnSpc>
                <a:spcPct val="120000"/>
              </a:lnSpc>
              <a:spcBef>
                <a:spcPts val="0"/>
              </a:spcBef>
              <a:buFontTx/>
              <a:buNone/>
              <a:defRPr sz="4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3600" b="0" dirty="0"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sp>
        <p:nvSpPr>
          <p:cNvPr id="118" name="需要重点突出的文字内容"/>
          <p:cNvSpPr txBox="1"/>
          <p:nvPr/>
        </p:nvSpPr>
        <p:spPr>
          <a:xfrm>
            <a:off x="1414145" y="2849880"/>
            <a:ext cx="10656570" cy="1604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30000"/>
              </a:lnSpc>
              <a:defRPr sz="8000">
                <a:solidFill>
                  <a:srgbClr val="FF7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实际案例</a:t>
            </a:r>
            <a:r>
              <a:rPr lang="zh-CN" sz="5400" b="0" dirty="0" err="1">
                <a:latin typeface="Lantinghei SC Extralight" panose="02000000000000000000" charset="-122"/>
                <a:ea typeface="Lantinghei SC Extralight" panose="02000000000000000000" charset="-122"/>
              </a:rPr>
              <a:t>分析</a:t>
            </a:r>
            <a:endParaRPr lang="zh-CN" sz="5400" b="0" dirty="0" err="1">
              <a:latin typeface="Lantinghei SC Extralight" panose="02000000000000000000" charset="-122"/>
              <a:ea typeface="Lantinghei SC Extralight" panose="02000000000000000000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9960</Words>
  <Application>WPS Presentation</Application>
  <PresentationFormat>自定义</PresentationFormat>
  <Paragraphs>773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9" baseType="lpstr">
      <vt:lpstr>Arial</vt:lpstr>
      <vt:lpstr>宋体</vt:lpstr>
      <vt:lpstr>Wingdings</vt:lpstr>
      <vt:lpstr>Helvetica Neue</vt:lpstr>
      <vt:lpstr>Helvetica Neue Medium</vt:lpstr>
      <vt:lpstr>Lantinghei SC Extralight</vt:lpstr>
      <vt:lpstr>MI Lan Pro</vt:lpstr>
      <vt:lpstr>Apple SD Gothic Neo</vt:lpstr>
      <vt:lpstr>Arial</vt:lpstr>
      <vt:lpstr>MI Lan Pro Normal</vt:lpstr>
      <vt:lpstr>Helvetica Neue Light</vt:lpstr>
      <vt:lpstr>Lantinghei SC Demibold</vt:lpstr>
      <vt:lpstr>MI Lan Pro Normal</vt:lpstr>
      <vt:lpstr>Helvetica</vt:lpstr>
      <vt:lpstr>宋体</vt:lpstr>
      <vt:lpstr>汉仪书宋二KW</vt:lpstr>
      <vt:lpstr>微软雅黑</vt:lpstr>
      <vt:lpstr>汉仪旗黑</vt:lpstr>
      <vt:lpstr>Arial Unicode MS</vt:lpstr>
      <vt:lpstr>Black</vt:lpstr>
      <vt:lpstr>实现HTTP服务器</vt:lpstr>
      <vt:lpstr>PowerPoint 演示文稿</vt:lpstr>
      <vt:lpstr>1.静态资源服务器</vt:lpstr>
      <vt:lpstr>1.静态资源服务器</vt:lpstr>
      <vt:lpstr>静态资源服务器应用</vt:lpstr>
      <vt:lpstr>理解HTTP协议</vt:lpstr>
      <vt:lpstr>请求和响应报文</vt:lpstr>
      <vt:lpstr>理解HTTP协议</vt:lpstr>
      <vt:lpstr>理解HTTP协议</vt:lpstr>
      <vt:lpstr>请求和响应报文</vt:lpstr>
      <vt:lpstr>理解HTTP协议</vt:lpstr>
      <vt:lpstr>理解HTTP协议</vt:lpstr>
      <vt:lpstr>请求和响应报文</vt:lpstr>
      <vt:lpstr>实现静态资源服务器</vt:lpstr>
      <vt:lpstr>实现静态资源服务器</vt:lpstr>
      <vt:lpstr>实现静态资源服务器</vt:lpstr>
      <vt:lpstr>实现静态资源服务器</vt:lpstr>
      <vt:lpstr>实现静态资源服务器</vt:lpstr>
      <vt:lpstr>实现静态资源服务器</vt:lpstr>
      <vt:lpstr>实现静态资源服务器</vt:lpstr>
      <vt:lpstr>实现静态资源服务器</vt:lpstr>
      <vt:lpstr>总结和启发</vt:lpstr>
      <vt:lpstr>1.静态资源服务器</vt:lpstr>
      <vt:lpstr>2.服务器动态技术</vt:lpstr>
      <vt:lpstr>动态技术应用</vt:lpstr>
      <vt:lpstr>动态技术</vt:lpstr>
      <vt:lpstr>动态技术 - CGI</vt:lpstr>
      <vt:lpstr>动态技术 - CGI</vt:lpstr>
      <vt:lpstr>动态技术 - CGI</vt:lpstr>
      <vt:lpstr>动态技术 - CGI</vt:lpstr>
      <vt:lpstr>动态技术 - CGI</vt:lpstr>
      <vt:lpstr>动态技术 - CGI</vt:lpstr>
      <vt:lpstr>动态技术 - CGI</vt:lpstr>
      <vt:lpstr>动态技术 - CGI</vt:lpstr>
      <vt:lpstr>动态技术 - Java Servlet</vt:lpstr>
      <vt:lpstr>动态技术 - Java Servlet</vt:lpstr>
      <vt:lpstr>动态技术 - Java Servlet</vt:lpstr>
      <vt:lpstr>动态技术 - Java Servlet</vt:lpstr>
      <vt:lpstr>动态技术 - Java Servlet</vt:lpstr>
      <vt:lpstr>总结和启发</vt:lpstr>
      <vt:lpstr>总结</vt:lpstr>
      <vt:lpstr>业界知名HTTP服务器介绍和其优化思路</vt:lpstr>
      <vt:lpstr>1.静态资源服务器</vt:lpstr>
      <vt:lpstr>3.服务器加密通信</vt:lpstr>
      <vt:lpstr>HTTPS应用</vt:lpstr>
      <vt:lpstr>密码学基础</vt:lpstr>
      <vt:lpstr>密码学基础</vt:lpstr>
      <vt:lpstr>密码学基础</vt:lpstr>
      <vt:lpstr>密码学基础</vt:lpstr>
      <vt:lpstr>数字签名和证书</vt:lpstr>
      <vt:lpstr>数字签名和证书</vt:lpstr>
      <vt:lpstr>数字签名和证书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SSL/TLS协议</vt:lpstr>
      <vt:lpstr>总结和启发</vt:lpstr>
      <vt:lpstr>参考资料</vt:lpstr>
      <vt:lpstr>谢谢！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封面样式三选一</dc:title>
  <dc:creator/>
  <cp:lastModifiedBy>张林伟</cp:lastModifiedBy>
  <cp:revision>110</cp:revision>
  <dcterms:created xsi:type="dcterms:W3CDTF">2022-07-12T08:30:54Z</dcterms:created>
  <dcterms:modified xsi:type="dcterms:W3CDTF">2022-07-12T08:30:54Z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17097870b27011eb911af5c5111af5c5">
    <vt:lpwstr>CWM1WHtRy9xyyVZG54guDXL+6bGIJkVp2OAhW6XgRJG31YzmYOwV8lcUR0r4LNM8WCqBimlXzwueNR+cBkSKuYL+w==</vt:lpwstr>
  </property>
  <property fmtid="{D5CDD505-2E9C-101B-9397-08002B2CF9AE}" pid="3" name="ICV">
    <vt:lpwstr>E6EC510955A413DDEBB5C362F0BE58EE</vt:lpwstr>
  </property>
  <property fmtid="{D5CDD505-2E9C-101B-9397-08002B2CF9AE}" pid="4" name="KSOProductBuildVer">
    <vt:lpwstr>1033-4.3.0.7280</vt:lpwstr>
  </property>
</Properties>
</file>